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9" r:id="rId4"/>
    <p:sldId id="258" r:id="rId5"/>
    <p:sldId id="279" r:id="rId6"/>
    <p:sldId id="259" r:id="rId7"/>
    <p:sldId id="280" r:id="rId8"/>
    <p:sldId id="262" r:id="rId9"/>
    <p:sldId id="263" r:id="rId10"/>
    <p:sldId id="270" r:id="rId11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185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A443A6-4648-4A87-8119-ABC586E64D3A}" type="datetimeFigureOut">
              <a:rPr lang="de-DE" smtClean="0"/>
              <a:t>20.04.2026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149811-F731-4C47-BE42-FC9986D3798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84512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149811-F731-4C47-BE42-FC9986D37980}" type="slidenum">
              <a:rPr lang="de-DE" smtClean="0"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99779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Formatvorlage des Untertitelmasters durch Klicken bearbeiten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639A2F-7008-4026-805B-B68424175224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9ABD12-3085-4A78-960B-61536455768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Textmasterformate durch Klicken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B4B3C2-4FE6-452B-9D51-50D7776D58F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2A92BF-9C4B-4F9B-B486-5FF98F8F5A4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8895E5-F4FD-4874-8815-CB9C7E1D90C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3B4D7C-5FCF-4A15-9EA6-86FCCF50016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3FE3D4-ECEC-480C-A993-80C59489228E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625760-6A8F-4002-98CB-FA85FCBE3872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0ADCFD-8C31-427F-BF14-DAC4B91B121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9C88A0-2CBA-417E-AEA0-67B4B4742AC1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C9E10D-0F43-4A3F-80DB-8D8AD52B4113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itel und Text über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en-US"/>
              <a:t>Textmasterformate durch Klicken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8E02ED-06CB-47A1-8737-D2AC52CAFB37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el und vier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73CD95-9D0E-466F-A594-47F52FB328D2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el, Inhalt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EBE803-3927-4458-9BAC-B51C9E82D2F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Titelmasterformat durch Klicken bearbeiten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4247153-5089-4E9D-989C-FD3925A3A1D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cid:F22BF6C8-956D-4821-928C-6C944E87AB6F@Speedport_W_724V_Typ_A_05011603_06_003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erderverein-riederbergschule.de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cid:F22BF6C8-956D-4821-928C-6C944E87AB6F@Speedport_W_724V_Typ_A_05011603_06_003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title"/>
          </p:nvPr>
        </p:nvSpPr>
        <p:spPr>
          <a:xfrm>
            <a:off x="395288" y="2276475"/>
            <a:ext cx="8229600" cy="1143000"/>
          </a:xfrm>
        </p:spPr>
        <p:txBody>
          <a:bodyPr/>
          <a:lstStyle/>
          <a:p>
            <a:pPr eaLnBrk="1" hangingPunct="1"/>
            <a:br>
              <a:rPr lang="de-DE" sz="4000" dirty="0"/>
            </a:br>
            <a:br>
              <a:rPr lang="de-DE" sz="4000" dirty="0"/>
            </a:br>
            <a:br>
              <a:rPr lang="de-DE" sz="4000" dirty="0"/>
            </a:br>
            <a:br>
              <a:rPr lang="de-DE" sz="4000" dirty="0"/>
            </a:br>
            <a:r>
              <a:rPr lang="de-DE" sz="4000" dirty="0"/>
              <a:t>Herzlich Willkommen</a:t>
            </a:r>
            <a:br>
              <a:rPr lang="de-DE" sz="4000" dirty="0"/>
            </a:br>
            <a:r>
              <a:rPr lang="de-DE" sz="3500" dirty="0"/>
              <a:t>in der </a:t>
            </a:r>
            <a:br>
              <a:rPr lang="de-DE" sz="4000" dirty="0"/>
            </a:br>
            <a:r>
              <a:rPr lang="de-DE" sz="4000" dirty="0"/>
              <a:t>Riederbergschule</a:t>
            </a:r>
            <a:br>
              <a:rPr lang="de-DE" sz="4000" dirty="0"/>
            </a:br>
            <a:r>
              <a:rPr lang="de-DE" sz="2800" dirty="0"/>
              <a:t>Philippsbergstraße 26/28</a:t>
            </a:r>
            <a:br>
              <a:rPr lang="de-DE" sz="2800" dirty="0"/>
            </a:br>
            <a:r>
              <a:rPr lang="de-DE" sz="2800" dirty="0"/>
              <a:t>65195 Wiesbaden</a:t>
            </a:r>
            <a:br>
              <a:rPr lang="de-DE" sz="2800" dirty="0"/>
            </a:br>
            <a:r>
              <a:rPr lang="de-DE" sz="2800" dirty="0"/>
              <a:t>www.riederbergschule.de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C69FA827-025E-43D1-9AF4-2C287ACA3B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5877272"/>
            <a:ext cx="915469" cy="647694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51C8FBDC-1488-43D4-9644-78FD946D74C6}"/>
              </a:ext>
            </a:extLst>
          </p:cNvPr>
          <p:cNvPicPr/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9" y="116632"/>
            <a:ext cx="2160240" cy="25202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/>
              <a:t>Bei uns gibt es: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de-DE" dirty="0"/>
          </a:p>
          <a:p>
            <a:pPr eaLnBrk="1" hangingPunct="1"/>
            <a:r>
              <a:rPr lang="de-DE" dirty="0"/>
              <a:t>Den flexiblen Schulanfang </a:t>
            </a:r>
          </a:p>
          <a:p>
            <a:pPr eaLnBrk="1" hangingPunct="1"/>
            <a:endParaRPr lang="de-DE" dirty="0"/>
          </a:p>
          <a:p>
            <a:pPr eaLnBrk="1" hangingPunct="1"/>
            <a:r>
              <a:rPr lang="de-DE" dirty="0"/>
              <a:t>Vorlaufkurse</a:t>
            </a:r>
          </a:p>
          <a:p>
            <a:pPr eaLnBrk="1" hangingPunct="1"/>
            <a:endParaRPr lang="de-DE" dirty="0"/>
          </a:p>
          <a:p>
            <a:pPr eaLnBrk="1" hangingPunct="1"/>
            <a:r>
              <a:rPr lang="de-DE" dirty="0"/>
              <a:t>Deutsch Intensivklassen (</a:t>
            </a:r>
            <a:r>
              <a:rPr lang="de-DE" dirty="0" err="1"/>
              <a:t>DIkla</a:t>
            </a:r>
            <a:r>
              <a:rPr lang="de-DE" dirty="0"/>
              <a:t>)</a:t>
            </a:r>
          </a:p>
          <a:p>
            <a:pPr eaLnBrk="1" hangingPunct="1"/>
            <a:endParaRPr lang="de-DE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A12AA3AE-2D33-4A08-9353-8BF75EA2F94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5877272"/>
            <a:ext cx="915469" cy="6476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endSync delay="0"/>
                                  <p:childTnLst>
                                    <p:set>
                                      <p:cBhvr>
                                        <p:cTn id="6" dur="1" fill="hold">
                                          <p:endSync delay="0"/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endSync delay="0"/>
                                  <p:childTnLst>
                                    <p:set>
                                      <p:cBhvr>
                                        <p:cTn id="10" dur="1" fill="hold">
                                          <p:endSync delay="0"/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endSync delay="0"/>
                                  <p:childTnLst>
                                    <p:set>
                                      <p:cBhvr>
                                        <p:cTn id="14" dur="1" fill="hold">
                                          <p:endSync delay="0"/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Musikalische Grundschule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A90A3B42-5A42-4EE8-B48E-D7CBC1AE14A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5877272"/>
            <a:ext cx="915469" cy="647694"/>
          </a:xfrm>
          <a:prstGeom prst="rect">
            <a:avLst/>
          </a:prstGeom>
        </p:spPr>
      </p:pic>
      <p:pic>
        <p:nvPicPr>
          <p:cNvPr id="3" name="Inhaltsplatzhalter 2">
            <a:extLst>
              <a:ext uri="{FF2B5EF4-FFF2-40B4-BE49-F238E27FC236}">
                <a16:creationId xmlns:a16="http://schemas.microsoft.com/office/drawing/2014/main" id="{892B2965-3CBF-474D-8779-E15799D310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268760"/>
            <a:ext cx="5256584" cy="3998096"/>
          </a:xfrm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233D4338-E050-43A0-8B40-1DD0BB8664DB}"/>
              </a:ext>
            </a:extLst>
          </p:cNvPr>
          <p:cNvSpPr txBox="1"/>
          <p:nvPr/>
        </p:nvSpPr>
        <p:spPr>
          <a:xfrm>
            <a:off x="1763688" y="5445224"/>
            <a:ext cx="525658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500" dirty="0"/>
              <a:t>Gemeinsames Singen </a:t>
            </a:r>
          </a:p>
          <a:p>
            <a:pPr algn="ctr"/>
            <a:r>
              <a:rPr lang="de-DE" sz="2500" dirty="0"/>
              <a:t>auf dem Schulhof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/>
              <a:t>Als Besonderheiten bieten wir: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de-DE" dirty="0"/>
          </a:p>
          <a:p>
            <a:pPr eaLnBrk="1" hangingPunct="1"/>
            <a:r>
              <a:rPr lang="de-DE" dirty="0"/>
              <a:t>Förderkurse in Deutsch, in denen gefördert bzw. gefordert wird, DaZ und LRS.</a:t>
            </a:r>
          </a:p>
          <a:p>
            <a:pPr eaLnBrk="1" hangingPunct="1"/>
            <a:endParaRPr lang="de-DE" dirty="0"/>
          </a:p>
          <a:p>
            <a:pPr eaLnBrk="1" hangingPunct="1"/>
            <a:r>
              <a:rPr lang="de-DE" dirty="0"/>
              <a:t>Kurse für Kinder, die die </a:t>
            </a:r>
            <a:r>
              <a:rPr lang="de-DE" dirty="0" err="1"/>
              <a:t>DIKla</a:t>
            </a:r>
            <a:r>
              <a:rPr lang="de-DE" dirty="0"/>
              <a:t> verlassen haben.</a:t>
            </a:r>
          </a:p>
          <a:p>
            <a:pPr eaLnBrk="1" hangingPunct="1">
              <a:buFontTx/>
              <a:buNone/>
            </a:pPr>
            <a:endParaRPr lang="de-DE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3B78537F-5A2B-4D59-B0E3-E1D036F1B18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5877272"/>
            <a:ext cx="915469" cy="6476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endSync delay="0"/>
                                  <p:childTnLst>
                                    <p:set>
                                      <p:cBhvr>
                                        <p:cTn id="6" dur="1" fill="hold">
                                          <p:endSync delay="0"/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endSync delay="0"/>
                                  <p:childTnLst>
                                    <p:set>
                                      <p:cBhvr>
                                        <p:cTn id="10" dur="1" fill="hold">
                                          <p:endSync delay="0"/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Freiarbeitsmaterial</a:t>
            </a:r>
          </a:p>
        </p:txBody>
      </p:sp>
      <p:pic>
        <p:nvPicPr>
          <p:cNvPr id="9" name="Inhaltsplatzhalter 8" descr="C:\Users\tg4001\Desktop\IMG_20210430_084120.jpg"/>
          <p:cNvPicPr>
            <a:picLocks noGrp="1"/>
          </p:cNvPicPr>
          <p:nvPr>
            <p:ph sz="quarter" idx="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693628" y="3307373"/>
            <a:ext cx="2304363" cy="31236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rafik 9" descr="C:\Users\tg4001\Desktop\IMG_20210430_08450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849891">
            <a:off x="2462119" y="1765241"/>
            <a:ext cx="2850845" cy="21793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Inhaltsplatzhalter 10" descr="C:\Users\tg4001\Desktop\IMG_20210430_084324.jpg"/>
          <p:cNvPicPr>
            <a:picLocks noGrp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699284">
            <a:off x="6175426" y="1862190"/>
            <a:ext cx="2786754" cy="20428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rafik 11" descr="C:\Users\tg4001\Desktop\IMG_20210430_084645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566" y="3945168"/>
            <a:ext cx="2894250" cy="220915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FD6E7E56-D92F-4793-9694-E364B7C9A96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5877272"/>
            <a:ext cx="915469" cy="64769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/>
              <a:t>Außerdem:</a:t>
            </a:r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229600" cy="4205288"/>
          </a:xfrm>
        </p:spPr>
        <p:txBody>
          <a:bodyPr/>
          <a:lstStyle/>
          <a:p>
            <a:pPr eaLnBrk="1" hangingPunct="1"/>
            <a:r>
              <a:rPr lang="de-DE" sz="2800" dirty="0"/>
              <a:t>zahlreiche AGs:</a:t>
            </a:r>
          </a:p>
          <a:p>
            <a:pPr eaLnBrk="1" hangingPunct="1">
              <a:buFontTx/>
              <a:buNone/>
            </a:pPr>
            <a:r>
              <a:rPr lang="de-DE" sz="2800" dirty="0"/>
              <a:t>	z.B. Schülerzeitung, Chor, Handarbeiten, Sport und vieles mehr…</a:t>
            </a:r>
          </a:p>
          <a:p>
            <a:pPr eaLnBrk="1" hangingPunct="1"/>
            <a:r>
              <a:rPr lang="de-DE" sz="2800" dirty="0"/>
              <a:t>Ein Schülerparlament, das wöchentlich tagt. Ihm gehören die Klassensprecher der 3. und 4. Klassen an.</a:t>
            </a:r>
          </a:p>
          <a:p>
            <a:pPr eaLnBrk="1" hangingPunct="1"/>
            <a:r>
              <a:rPr lang="de-DE" sz="2800" dirty="0"/>
              <a:t>Eine Stunde soziales Lernen bzw. Klassenrat wöchentlich.</a:t>
            </a:r>
          </a:p>
          <a:p>
            <a:pPr eaLnBrk="1" hangingPunct="1"/>
            <a:r>
              <a:rPr lang="de-DE" sz="2800" dirty="0"/>
              <a:t>Zahnpflegestunden, gesunde Ernährung…</a:t>
            </a:r>
          </a:p>
          <a:p>
            <a:pPr eaLnBrk="1" hangingPunct="1"/>
            <a:endParaRPr lang="de-DE" sz="2800" dirty="0"/>
          </a:p>
          <a:p>
            <a:pPr eaLnBrk="1" hangingPunct="1">
              <a:buFontTx/>
              <a:buNone/>
            </a:pPr>
            <a:endParaRPr lang="de-DE" sz="2800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3ADE0CE9-716E-4CCC-B5BB-5FA9E5329F1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5877272"/>
            <a:ext cx="915469" cy="6476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endSync delay="0"/>
                                  <p:childTnLst>
                                    <p:set>
                                      <p:cBhvr>
                                        <p:cTn id="6" dur="1" fill="hold">
                                          <p:endSync delay="0"/>
                                        </p:cTn>
                                        <p:tgtEl>
                                          <p:spTgt spid="6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endSync delay="0"/>
                                  <p:childTnLst>
                                    <p:set>
                                      <p:cBhvr>
                                        <p:cTn id="10" dur="1" fill="hold">
                                          <p:endSync delay="0"/>
                                        </p:cTn>
                                        <p:tgtEl>
                                          <p:spTgt spid="61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endSync delay="0"/>
                                  <p:childTnLst>
                                    <p:set>
                                      <p:cBhvr>
                                        <p:cTn id="14" dur="1" fill="hold">
                                          <p:endSync delay="0"/>
                                        </p:cTn>
                                        <p:tgtEl>
                                          <p:spTgt spid="61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endSync delay="0"/>
                                  <p:childTnLst>
                                    <p:set>
                                      <p:cBhvr>
                                        <p:cTn id="18" dur="1" fill="hold">
                                          <p:endSync delay="0"/>
                                        </p:cTn>
                                        <p:tgtEl>
                                          <p:spTgt spid="61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endSync delay="0"/>
                                  <p:childTnLst>
                                    <p:set>
                                      <p:cBhvr>
                                        <p:cTn id="22" dur="1" fill="hold">
                                          <p:endSync delay="0"/>
                                        </p:cTn>
                                        <p:tgtEl>
                                          <p:spTgt spid="61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Betreuungsmöglichkeiten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/>
          </a:p>
          <a:p>
            <a:r>
              <a:rPr lang="de-DE" dirty="0"/>
              <a:t>Ab dem Schuljahr 2026/27 gehört die Riederbergschule zu den Schulen, die den Pakt für den Ganztag anbieten. Anmeldewoche für den Nachmittag ist im Februar 2027.</a:t>
            </a:r>
          </a:p>
          <a:p>
            <a:endParaRPr lang="de-DE" dirty="0"/>
          </a:p>
          <a:p>
            <a:pPr marL="0" indent="0">
              <a:buNone/>
            </a:pPr>
            <a:r>
              <a:rPr lang="de-DE" dirty="0"/>
              <a:t>   </a:t>
            </a:r>
            <a:r>
              <a:rPr lang="de-DE" dirty="0">
                <a:hlinkClick r:id="rId3"/>
              </a:rPr>
              <a:t>www.foerderverein-riederbergschule.de</a:t>
            </a:r>
            <a:endParaRPr lang="de-DE" dirty="0"/>
          </a:p>
          <a:p>
            <a:pPr marL="0" indent="0">
              <a:buNone/>
            </a:pPr>
            <a:endParaRPr lang="de-DE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4DE533F8-A556-4971-B92F-FBCFF8EC63E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5877272"/>
            <a:ext cx="915469" cy="647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6682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7931224" cy="803275"/>
          </a:xfrm>
        </p:spPr>
        <p:txBody>
          <a:bodyPr/>
          <a:lstStyle/>
          <a:p>
            <a:pPr eaLnBrk="1" hangingPunct="1"/>
            <a:r>
              <a:rPr lang="de-DE" sz="4000" dirty="0"/>
              <a:t>Termine bis zum Schulbeginn:</a:t>
            </a:r>
          </a:p>
        </p:txBody>
      </p:sp>
      <p:sp>
        <p:nvSpPr>
          <p:cNvPr id="21507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539552" y="1340768"/>
            <a:ext cx="8147248" cy="478539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de-DE" sz="2800" dirty="0"/>
              <a:t>Schulanmeldung ca. 15 Monate vor der Einschulung</a:t>
            </a:r>
          </a:p>
          <a:p>
            <a:pPr eaLnBrk="1" hangingPunct="1">
              <a:lnSpc>
                <a:spcPct val="90000"/>
              </a:lnSpc>
            </a:pPr>
            <a:r>
              <a:rPr lang="de-DE" sz="2800" dirty="0"/>
              <a:t>Vorlaufkurs ab der zweiten Schulwoche</a:t>
            </a:r>
          </a:p>
          <a:p>
            <a:pPr eaLnBrk="1" hangingPunct="1">
              <a:lnSpc>
                <a:spcPct val="90000"/>
              </a:lnSpc>
            </a:pPr>
            <a:r>
              <a:rPr lang="de-DE" sz="2800" dirty="0"/>
              <a:t>Anmeldung für den Nachmittag im Februar</a:t>
            </a:r>
          </a:p>
          <a:p>
            <a:pPr eaLnBrk="1" hangingPunct="1">
              <a:lnSpc>
                <a:spcPct val="90000"/>
              </a:lnSpc>
            </a:pPr>
            <a:r>
              <a:rPr lang="de-DE" sz="2800" dirty="0"/>
              <a:t>Spielvormittag im Mai vor der Einschulung</a:t>
            </a:r>
          </a:p>
          <a:p>
            <a:pPr eaLnBrk="1" hangingPunct="1">
              <a:lnSpc>
                <a:spcPct val="90000"/>
              </a:lnSpc>
            </a:pPr>
            <a:r>
              <a:rPr lang="de-DE" sz="2800" dirty="0"/>
              <a:t>Amtsärztliche Untersuchung (Termin vom Amt)</a:t>
            </a:r>
          </a:p>
          <a:p>
            <a:pPr eaLnBrk="1" hangingPunct="1">
              <a:lnSpc>
                <a:spcPct val="90000"/>
              </a:lnSpc>
            </a:pPr>
            <a:r>
              <a:rPr lang="de-DE" sz="2800" dirty="0"/>
              <a:t>Einteilung der neuen Klassen im Mai</a:t>
            </a:r>
          </a:p>
          <a:p>
            <a:pPr eaLnBrk="1" hangingPunct="1">
              <a:lnSpc>
                <a:spcPct val="90000"/>
              </a:lnSpc>
            </a:pPr>
            <a:r>
              <a:rPr lang="de-DE" sz="2800" dirty="0"/>
              <a:t>Elternabend vor Einschulung im Juni</a:t>
            </a:r>
          </a:p>
          <a:p>
            <a:pPr eaLnBrk="1" hangingPunct="1">
              <a:lnSpc>
                <a:spcPct val="90000"/>
              </a:lnSpc>
            </a:pPr>
            <a:r>
              <a:rPr lang="de-DE" sz="2800" dirty="0"/>
              <a:t>Einschulung am 2. Schultag des neuen Schuljahres (Dienstag, 10.08.2027)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5FF232BD-3307-4884-A39A-459EAC26A35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5877272"/>
            <a:ext cx="915469" cy="64769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11188" y="620713"/>
            <a:ext cx="7772400" cy="1470025"/>
          </a:xfrm>
        </p:spPr>
        <p:txBody>
          <a:bodyPr/>
          <a:lstStyle/>
          <a:p>
            <a:pPr eaLnBrk="1" hangingPunct="1"/>
            <a:r>
              <a:rPr lang="de-DE"/>
              <a:t>Schulfähigkeit:</a:t>
            </a:r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331913" y="1773238"/>
            <a:ext cx="6400800" cy="4032250"/>
          </a:xfrm>
        </p:spPr>
        <p:txBody>
          <a:bodyPr/>
          <a:lstStyle/>
          <a:p>
            <a:pPr algn="l" eaLnBrk="1" hangingPunct="1"/>
            <a:r>
              <a:rPr lang="de-DE" sz="2800" dirty="0"/>
              <a:t>Schulfähigkeit hat nichts mit dem IQ zu tun!</a:t>
            </a:r>
          </a:p>
          <a:p>
            <a:pPr algn="l" eaLnBrk="1" hangingPunct="1"/>
            <a:r>
              <a:rPr lang="de-DE" sz="2800" dirty="0"/>
              <a:t>Basismerkmale einer vorhandenen Schulfähigkeit bei Kindern:</a:t>
            </a:r>
          </a:p>
          <a:p>
            <a:pPr algn="l" eaLnBrk="1" hangingPunct="1">
              <a:buFontTx/>
              <a:buChar char="•"/>
            </a:pPr>
            <a:r>
              <a:rPr lang="de-DE" sz="2800" dirty="0"/>
              <a:t> emotionale Schulfähigkeit</a:t>
            </a:r>
          </a:p>
          <a:p>
            <a:pPr algn="l" eaLnBrk="1" hangingPunct="1">
              <a:buFontTx/>
              <a:buChar char="•"/>
            </a:pPr>
            <a:r>
              <a:rPr lang="de-DE" sz="2800" dirty="0"/>
              <a:t> soziale Schulfähigkeit</a:t>
            </a:r>
          </a:p>
          <a:p>
            <a:pPr algn="l" eaLnBrk="1" hangingPunct="1">
              <a:buFontTx/>
              <a:buChar char="•"/>
            </a:pPr>
            <a:r>
              <a:rPr lang="de-DE" sz="2800" dirty="0"/>
              <a:t> motorische Schulfähigkeit</a:t>
            </a:r>
          </a:p>
          <a:p>
            <a:pPr algn="l" eaLnBrk="1" hangingPunct="1">
              <a:buFontTx/>
              <a:buChar char="•"/>
            </a:pPr>
            <a:r>
              <a:rPr lang="de-DE" sz="2800" dirty="0"/>
              <a:t> kognitive Schulfähigkeit</a:t>
            </a:r>
          </a:p>
          <a:p>
            <a:pPr algn="l" eaLnBrk="1" hangingPunct="1"/>
            <a:endParaRPr lang="de-DE" sz="2800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9AA7A6CC-AA5D-4821-821D-E31C84665F1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5877272"/>
            <a:ext cx="915469" cy="6476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endSync delay="0"/>
                                  <p:childTnLst>
                                    <p:set>
                                      <p:cBhvr>
                                        <p:cTn id="6" dur="1" fill="hold">
                                          <p:endSync delay="0"/>
                                        </p:cTn>
                                        <p:tgtEl>
                                          <p:spTgt spid="1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endSync delay="0"/>
                                  <p:childTnLst>
                                    <p:set>
                                      <p:cBhvr>
                                        <p:cTn id="10" dur="1" fill="hold">
                                          <p:endSync delay="0"/>
                                        </p:cTn>
                                        <p:tgtEl>
                                          <p:spTgt spid="184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endSync delay="0"/>
                                  <p:childTnLst>
                                    <p:set>
                                      <p:cBhvr>
                                        <p:cTn id="14" dur="1" fill="hold">
                                          <p:endSync delay="0"/>
                                        </p:cTn>
                                        <p:tgtEl>
                                          <p:spTgt spid="184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endSync delay="0"/>
                                  <p:childTnLst>
                                    <p:set>
                                      <p:cBhvr>
                                        <p:cTn id="18" dur="1" fill="hold">
                                          <p:endSync delay="0"/>
                                        </p:cTn>
                                        <p:tgtEl>
                                          <p:spTgt spid="184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endSync delay="0"/>
                                  <p:childTnLst>
                                    <p:set>
                                      <p:cBhvr>
                                        <p:cTn id="22" dur="1" fill="hold">
                                          <p:endSync delay="0"/>
                                        </p:cTn>
                                        <p:tgtEl>
                                          <p:spTgt spid="184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endSync delay="0"/>
                                  <p:childTnLst>
                                    <p:set>
                                      <p:cBhvr>
                                        <p:cTn id="26" dur="1" fill="hold">
                                          <p:endSync delay="0"/>
                                        </p:cTn>
                                        <p:tgtEl>
                                          <p:spTgt spid="184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4"/>
          <p:cNvSpPr>
            <a:spLocks noGrp="1" noChangeArrowheads="1"/>
          </p:cNvSpPr>
          <p:nvPr>
            <p:ph type="title" sz="quarter"/>
          </p:nvPr>
        </p:nvSpPr>
        <p:spPr>
          <a:xfrm>
            <a:off x="457200" y="810928"/>
            <a:ext cx="8229600" cy="1143000"/>
          </a:xfrm>
        </p:spPr>
        <p:txBody>
          <a:bodyPr/>
          <a:lstStyle/>
          <a:p>
            <a:r>
              <a:rPr lang="de-DE" dirty="0"/>
              <a:t>Das Kollegium sagt „DANKE!“</a:t>
            </a:r>
          </a:p>
        </p:txBody>
      </p:sp>
      <p:sp>
        <p:nvSpPr>
          <p:cNvPr id="2" name="Inhaltsplatzhalter 1"/>
          <p:cNvSpPr>
            <a:spLocks noGrp="1"/>
          </p:cNvSpPr>
          <p:nvPr>
            <p:ph sz="quarter" idx="4"/>
          </p:nvPr>
        </p:nvSpPr>
        <p:spPr>
          <a:xfrm>
            <a:off x="755576" y="1556792"/>
            <a:ext cx="7931224" cy="4569371"/>
          </a:xfrm>
        </p:spPr>
        <p:txBody>
          <a:bodyPr/>
          <a:lstStyle/>
          <a:p>
            <a:pPr algn="ctr"/>
            <a:endParaRPr lang="de-DE" dirty="0"/>
          </a:p>
          <a:p>
            <a:pPr marL="0" indent="0" algn="ctr">
              <a:buNone/>
            </a:pPr>
            <a:r>
              <a:rPr lang="de-DE" dirty="0"/>
              <a:t>   in Form einer jährlichen Feier für alle </a:t>
            </a:r>
            <a:r>
              <a:rPr lang="de-DE"/>
              <a:t>engagierten Eltern</a:t>
            </a:r>
            <a:endParaRPr lang="de-DE" dirty="0"/>
          </a:p>
          <a:p>
            <a:pPr marL="0" indent="0" algn="ctr">
              <a:buNone/>
            </a:pPr>
            <a:r>
              <a:rPr lang="de-DE" i="1" dirty="0"/>
              <a:t>„Party auf dem Riederberg“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829C81A0-F4BC-4A12-97CB-8DB9098ACC18}"/>
              </a:ext>
            </a:extLst>
          </p:cNvPr>
          <p:cNvPicPr/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780502"/>
            <a:ext cx="2740062" cy="24568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tandarddesign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280</Words>
  <Application>Microsoft Office PowerPoint</Application>
  <PresentationFormat>Bildschirmpräsentation (4:3)</PresentationFormat>
  <Paragraphs>49</Paragraphs>
  <Slides>10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10</vt:i4>
      </vt:variant>
    </vt:vector>
  </HeadingPairs>
  <TitlesOfParts>
    <vt:vector size="13" baseType="lpstr">
      <vt:lpstr>Arial</vt:lpstr>
      <vt:lpstr>Calibri</vt:lpstr>
      <vt:lpstr>Standarddesign</vt:lpstr>
      <vt:lpstr>    Herzlich Willkommen in der  Riederbergschule Philippsbergstraße 26/28 65195 Wiesbaden www.riederbergschule.de</vt:lpstr>
      <vt:lpstr>Bei uns gibt es:</vt:lpstr>
      <vt:lpstr>Musikalische Grundschule</vt:lpstr>
      <vt:lpstr>Als Besonderheiten bieten wir:</vt:lpstr>
      <vt:lpstr>Freiarbeitsmaterial</vt:lpstr>
      <vt:lpstr>Außerdem:</vt:lpstr>
      <vt:lpstr>Betreuungsmöglichkeiten</vt:lpstr>
      <vt:lpstr>Termine bis zum Schulbeginn:</vt:lpstr>
      <vt:lpstr>Schulfähigkeit:</vt:lpstr>
      <vt:lpstr>Das Kollegium sagt „DANKE!“</vt:lpstr>
    </vt:vector>
  </TitlesOfParts>
  <Company>*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Herzlich willkommen in der  Riederbergschule</dc:title>
  <dc:creator>Ute Ohler</dc:creator>
  <cp:lastModifiedBy>Schiavo, Yvonne</cp:lastModifiedBy>
  <cp:revision>52</cp:revision>
  <dcterms:created xsi:type="dcterms:W3CDTF">2008-09-14T13:42:09Z</dcterms:created>
  <dcterms:modified xsi:type="dcterms:W3CDTF">2026-04-20T07:31:13Z</dcterms:modified>
</cp:coreProperties>
</file>